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7" r:id="rId2"/>
    <p:sldId id="258" r:id="rId3"/>
    <p:sldId id="259" r:id="rId4"/>
    <p:sldId id="273" r:id="rId5"/>
    <p:sldId id="272" r:id="rId6"/>
    <p:sldId id="271" r:id="rId7"/>
    <p:sldId id="261" r:id="rId8"/>
    <p:sldId id="262" r:id="rId9"/>
    <p:sldId id="266" r:id="rId10"/>
    <p:sldId id="263" r:id="rId11"/>
    <p:sldId id="268" r:id="rId12"/>
    <p:sldId id="264" r:id="rId13"/>
    <p:sldId id="267"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775F04-CFAB-4758-B130-1B0C41413332}" type="datetimeFigureOut">
              <a:rPr lang="en-IN" smtClean="0"/>
              <a:t>05-09-2023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BEDB2-4769-4457-9AB1-5CD5FC444947}" type="slidenum">
              <a:rPr lang="en-IN" smtClean="0"/>
              <a:t>‹#›</a:t>
            </a:fld>
            <a:endParaRPr lang="en-IN"/>
          </a:p>
        </p:txBody>
      </p:sp>
    </p:spTree>
    <p:extLst>
      <p:ext uri="{BB962C8B-B14F-4D97-AF65-F5344CB8AC3E}">
        <p14:creationId xmlns:p14="http://schemas.microsoft.com/office/powerpoint/2010/main" val="1289413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060BEDB2-4769-4457-9AB1-5CD5FC444947}" type="slidenum">
              <a:rPr lang="en-IN" smtClean="0"/>
              <a:t>1</a:t>
            </a:fld>
            <a:endParaRPr lang="en-IN"/>
          </a:p>
        </p:txBody>
      </p:sp>
    </p:spTree>
    <p:extLst>
      <p:ext uri="{BB962C8B-B14F-4D97-AF65-F5344CB8AC3E}">
        <p14:creationId xmlns:p14="http://schemas.microsoft.com/office/powerpoint/2010/main" val="3571967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9EDA443-3091-4D81-8068-70F4D4B9F3FB}" type="datetimeFigureOut">
              <a:rPr lang="en-IN" smtClean="0"/>
              <a:t>05-09-2023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D7968D-9534-4915-91E1-6595AE06858B}" type="slidenum">
              <a:rPr lang="en-IN" smtClean="0"/>
              <a:t>‹#›</a:t>
            </a:fld>
            <a:endParaRPr lang="en-IN"/>
          </a:p>
        </p:txBody>
      </p:sp>
    </p:spTree>
    <p:extLst>
      <p:ext uri="{BB962C8B-B14F-4D97-AF65-F5344CB8AC3E}">
        <p14:creationId xmlns:p14="http://schemas.microsoft.com/office/powerpoint/2010/main" val="3382818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9EDA443-3091-4D81-8068-70F4D4B9F3FB}" type="datetimeFigureOut">
              <a:rPr lang="en-IN" smtClean="0"/>
              <a:t>05-09-2023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D7968D-9534-4915-91E1-6595AE06858B}" type="slidenum">
              <a:rPr lang="en-IN" smtClean="0"/>
              <a:t>‹#›</a:t>
            </a:fld>
            <a:endParaRPr lang="en-IN"/>
          </a:p>
        </p:txBody>
      </p:sp>
    </p:spTree>
    <p:extLst>
      <p:ext uri="{BB962C8B-B14F-4D97-AF65-F5344CB8AC3E}">
        <p14:creationId xmlns:p14="http://schemas.microsoft.com/office/powerpoint/2010/main" val="3734739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9EDA443-3091-4D81-8068-70F4D4B9F3FB}" type="datetimeFigureOut">
              <a:rPr lang="en-IN" smtClean="0"/>
              <a:t>05-09-2023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D7968D-9534-4915-91E1-6595AE06858B}"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089376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9EDA443-3091-4D81-8068-70F4D4B9F3FB}" type="datetimeFigureOut">
              <a:rPr lang="en-IN" smtClean="0"/>
              <a:t>05-09-2023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D7968D-9534-4915-91E1-6595AE06858B}" type="slidenum">
              <a:rPr lang="en-IN" smtClean="0"/>
              <a:t>‹#›</a:t>
            </a:fld>
            <a:endParaRPr lang="en-IN"/>
          </a:p>
        </p:txBody>
      </p:sp>
    </p:spTree>
    <p:extLst>
      <p:ext uri="{BB962C8B-B14F-4D97-AF65-F5344CB8AC3E}">
        <p14:creationId xmlns:p14="http://schemas.microsoft.com/office/powerpoint/2010/main" val="2151335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9EDA443-3091-4D81-8068-70F4D4B9F3FB}" type="datetimeFigureOut">
              <a:rPr lang="en-IN" smtClean="0"/>
              <a:t>05-09-2023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D7968D-9534-4915-91E1-6595AE06858B}"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17432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9EDA443-3091-4D81-8068-70F4D4B9F3FB}" type="datetimeFigureOut">
              <a:rPr lang="en-IN" smtClean="0"/>
              <a:t>05-09-2023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D7968D-9534-4915-91E1-6595AE06858B}" type="slidenum">
              <a:rPr lang="en-IN" smtClean="0"/>
              <a:t>‹#›</a:t>
            </a:fld>
            <a:endParaRPr lang="en-IN"/>
          </a:p>
        </p:txBody>
      </p:sp>
    </p:spTree>
    <p:extLst>
      <p:ext uri="{BB962C8B-B14F-4D97-AF65-F5344CB8AC3E}">
        <p14:creationId xmlns:p14="http://schemas.microsoft.com/office/powerpoint/2010/main" val="3748603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EDA443-3091-4D81-8068-70F4D4B9F3FB}" type="datetimeFigureOut">
              <a:rPr lang="en-IN" smtClean="0"/>
              <a:t>05-09-2023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D7968D-9534-4915-91E1-6595AE06858B}" type="slidenum">
              <a:rPr lang="en-IN" smtClean="0"/>
              <a:t>‹#›</a:t>
            </a:fld>
            <a:endParaRPr lang="en-IN"/>
          </a:p>
        </p:txBody>
      </p:sp>
    </p:spTree>
    <p:extLst>
      <p:ext uri="{BB962C8B-B14F-4D97-AF65-F5344CB8AC3E}">
        <p14:creationId xmlns:p14="http://schemas.microsoft.com/office/powerpoint/2010/main" val="563250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EDA443-3091-4D81-8068-70F4D4B9F3FB}" type="datetimeFigureOut">
              <a:rPr lang="en-IN" smtClean="0"/>
              <a:t>05-09-2023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D7968D-9534-4915-91E1-6595AE06858B}" type="slidenum">
              <a:rPr lang="en-IN" smtClean="0"/>
              <a:t>‹#›</a:t>
            </a:fld>
            <a:endParaRPr lang="en-IN"/>
          </a:p>
        </p:txBody>
      </p:sp>
    </p:spTree>
    <p:extLst>
      <p:ext uri="{BB962C8B-B14F-4D97-AF65-F5344CB8AC3E}">
        <p14:creationId xmlns:p14="http://schemas.microsoft.com/office/powerpoint/2010/main" val="1829514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EDA443-3091-4D81-8068-70F4D4B9F3FB}" type="datetimeFigureOut">
              <a:rPr lang="en-IN" smtClean="0"/>
              <a:t>05-09-2023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D7968D-9534-4915-91E1-6595AE06858B}" type="slidenum">
              <a:rPr lang="en-IN" smtClean="0"/>
              <a:t>‹#›</a:t>
            </a:fld>
            <a:endParaRPr lang="en-IN"/>
          </a:p>
        </p:txBody>
      </p:sp>
    </p:spTree>
    <p:extLst>
      <p:ext uri="{BB962C8B-B14F-4D97-AF65-F5344CB8AC3E}">
        <p14:creationId xmlns:p14="http://schemas.microsoft.com/office/powerpoint/2010/main" val="607599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9EDA443-3091-4D81-8068-70F4D4B9F3FB}" type="datetimeFigureOut">
              <a:rPr lang="en-IN" smtClean="0"/>
              <a:t>05-09-2023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D7968D-9534-4915-91E1-6595AE06858B}" type="slidenum">
              <a:rPr lang="en-IN" smtClean="0"/>
              <a:t>‹#›</a:t>
            </a:fld>
            <a:endParaRPr lang="en-IN"/>
          </a:p>
        </p:txBody>
      </p:sp>
    </p:spTree>
    <p:extLst>
      <p:ext uri="{BB962C8B-B14F-4D97-AF65-F5344CB8AC3E}">
        <p14:creationId xmlns:p14="http://schemas.microsoft.com/office/powerpoint/2010/main" val="1349663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EDA443-3091-4D81-8068-70F4D4B9F3FB}" type="datetimeFigureOut">
              <a:rPr lang="en-IN" smtClean="0"/>
              <a:t>05-09-2023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D7968D-9534-4915-91E1-6595AE06858B}" type="slidenum">
              <a:rPr lang="en-IN" smtClean="0"/>
              <a:t>‹#›</a:t>
            </a:fld>
            <a:endParaRPr lang="en-IN"/>
          </a:p>
        </p:txBody>
      </p:sp>
    </p:spTree>
    <p:extLst>
      <p:ext uri="{BB962C8B-B14F-4D97-AF65-F5344CB8AC3E}">
        <p14:creationId xmlns:p14="http://schemas.microsoft.com/office/powerpoint/2010/main" val="3858605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9EDA443-3091-4D81-8068-70F4D4B9F3FB}" type="datetimeFigureOut">
              <a:rPr lang="en-IN" smtClean="0"/>
              <a:t>05-09-2023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FD7968D-9534-4915-91E1-6595AE06858B}" type="slidenum">
              <a:rPr lang="en-IN" smtClean="0"/>
              <a:t>‹#›</a:t>
            </a:fld>
            <a:endParaRPr lang="en-IN"/>
          </a:p>
        </p:txBody>
      </p:sp>
    </p:spTree>
    <p:extLst>
      <p:ext uri="{BB962C8B-B14F-4D97-AF65-F5344CB8AC3E}">
        <p14:creationId xmlns:p14="http://schemas.microsoft.com/office/powerpoint/2010/main" val="788895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9EDA443-3091-4D81-8068-70F4D4B9F3FB}" type="datetimeFigureOut">
              <a:rPr lang="en-IN" smtClean="0"/>
              <a:t>05-09-2023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FD7968D-9534-4915-91E1-6595AE06858B}" type="slidenum">
              <a:rPr lang="en-IN" smtClean="0"/>
              <a:t>‹#›</a:t>
            </a:fld>
            <a:endParaRPr lang="en-IN"/>
          </a:p>
        </p:txBody>
      </p:sp>
    </p:spTree>
    <p:extLst>
      <p:ext uri="{BB962C8B-B14F-4D97-AF65-F5344CB8AC3E}">
        <p14:creationId xmlns:p14="http://schemas.microsoft.com/office/powerpoint/2010/main" val="377486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EDA443-3091-4D81-8068-70F4D4B9F3FB}" type="datetimeFigureOut">
              <a:rPr lang="en-IN" smtClean="0"/>
              <a:t>05-09-2023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FD7968D-9534-4915-91E1-6595AE06858B}" type="slidenum">
              <a:rPr lang="en-IN" smtClean="0"/>
              <a:t>‹#›</a:t>
            </a:fld>
            <a:endParaRPr lang="en-IN"/>
          </a:p>
        </p:txBody>
      </p:sp>
    </p:spTree>
    <p:extLst>
      <p:ext uri="{BB962C8B-B14F-4D97-AF65-F5344CB8AC3E}">
        <p14:creationId xmlns:p14="http://schemas.microsoft.com/office/powerpoint/2010/main" val="3112009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9EDA443-3091-4D81-8068-70F4D4B9F3FB}" type="datetimeFigureOut">
              <a:rPr lang="en-IN" smtClean="0"/>
              <a:t>05-09-2023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D7968D-9534-4915-91E1-6595AE06858B}" type="slidenum">
              <a:rPr lang="en-IN" smtClean="0"/>
              <a:t>‹#›</a:t>
            </a:fld>
            <a:endParaRPr lang="en-IN"/>
          </a:p>
        </p:txBody>
      </p:sp>
    </p:spTree>
    <p:extLst>
      <p:ext uri="{BB962C8B-B14F-4D97-AF65-F5344CB8AC3E}">
        <p14:creationId xmlns:p14="http://schemas.microsoft.com/office/powerpoint/2010/main" val="1939409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9EDA443-3091-4D81-8068-70F4D4B9F3FB}" type="datetimeFigureOut">
              <a:rPr lang="en-IN" smtClean="0"/>
              <a:t>05-09-2023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D7968D-9534-4915-91E1-6595AE06858B}" type="slidenum">
              <a:rPr lang="en-IN" smtClean="0"/>
              <a:t>‹#›</a:t>
            </a:fld>
            <a:endParaRPr lang="en-IN"/>
          </a:p>
        </p:txBody>
      </p:sp>
    </p:spTree>
    <p:extLst>
      <p:ext uri="{BB962C8B-B14F-4D97-AF65-F5344CB8AC3E}">
        <p14:creationId xmlns:p14="http://schemas.microsoft.com/office/powerpoint/2010/main" val="3940176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9EDA443-3091-4D81-8068-70F4D4B9F3FB}" type="datetimeFigureOut">
              <a:rPr lang="en-IN" smtClean="0"/>
              <a:t>05-09-2023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D7968D-9534-4915-91E1-6595AE06858B}" type="slidenum">
              <a:rPr lang="en-IN" smtClean="0"/>
              <a:t>‹#›</a:t>
            </a:fld>
            <a:endParaRPr lang="en-IN"/>
          </a:p>
        </p:txBody>
      </p:sp>
    </p:spTree>
    <p:extLst>
      <p:ext uri="{BB962C8B-B14F-4D97-AF65-F5344CB8AC3E}">
        <p14:creationId xmlns:p14="http://schemas.microsoft.com/office/powerpoint/2010/main" val="34412846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2.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903" y="1561317"/>
            <a:ext cx="10515600" cy="1069928"/>
          </a:xfrm>
        </p:spPr>
        <p:txBody>
          <a:bodyPr>
            <a:normAutofit/>
          </a:bodyPr>
          <a:lstStyle/>
          <a:p>
            <a:pPr algn="ctr"/>
            <a:r>
              <a:rPr lang="en-US" sz="6000" dirty="0" smtClean="0">
                <a:latin typeface="Times New Roman" panose="02020603050405020304" pitchFamily="18" charset="0"/>
                <a:cs typeface="Times New Roman" panose="02020603050405020304" pitchFamily="18" charset="0"/>
              </a:rPr>
              <a:t>E-Farming</a:t>
            </a:r>
            <a:endParaRPr lang="en-IN" sz="6000" dirty="0">
              <a:latin typeface="Times New Roman" panose="02020603050405020304" pitchFamily="18" charset="0"/>
              <a:cs typeface="Times New Roman" panose="02020603050405020304" pitchFamily="18" charset="0"/>
            </a:endParaRP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9725" y="228600"/>
            <a:ext cx="3699783" cy="94782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1645849" y="314648"/>
            <a:ext cx="67338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hi-IN" alt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Mangal"/>
              </a:rPr>
              <a:t>Post Graduate Diploma in Advanced Computing (PG-DAC)</a:t>
            </a:r>
            <a:endPar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000" b="1" dirty="0" smtClean="0">
                <a:latin typeface="Times New Roman" panose="02020603050405020304" pitchFamily="18" charset="0"/>
                <a:ea typeface="Calibri" panose="020F0502020204030204" pitchFamily="34" charset="0"/>
                <a:cs typeface="Times New Roman" panose="02020603050405020304" pitchFamily="18" charset="0"/>
              </a:rPr>
              <a:t>March</a:t>
            </a:r>
            <a:r>
              <a:rPr kumimoji="0" lang="hi-IN" alt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Mangal"/>
              </a:rPr>
              <a:t> </a:t>
            </a:r>
            <a:r>
              <a:rPr lang="en-US" altLang="en-US" sz="2000" b="1" dirty="0" smtClean="0">
                <a:latin typeface="Times New Roman" panose="02020603050405020304" pitchFamily="18" charset="0"/>
                <a:ea typeface="Calibri" panose="020F0502020204030204" pitchFamily="34" charset="0"/>
                <a:cs typeface="Times New Roman" panose="02020603050405020304" pitchFamily="18" charset="0"/>
              </a:rPr>
              <a:t>202</a:t>
            </a:r>
            <a:r>
              <a:rPr kumimoji="0" lang="en-US" alt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a:t>
            </a:r>
            <a:r>
              <a:rPr kumimoji="0" lang="hi-IN" alt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Mangal"/>
              </a:rPr>
              <a:t> Batch</a:t>
            </a:r>
            <a:endParaRPr kumimoji="0" lang="hi-IN" altLang="en-US" sz="2400" b="0" i="0" u="none" strike="noStrike" cap="none" normalizeH="0" baseline="0" dirty="0" smtClean="0">
              <a:ln>
                <a:noFill/>
              </a:ln>
              <a:solidFill>
                <a:schemeClr val="tx1"/>
              </a:solidFill>
              <a:effectLst/>
              <a:latin typeface="Times New Roman" panose="02020603050405020304" pitchFamily="18" charset="0"/>
            </a:endParaRPr>
          </a:p>
        </p:txBody>
      </p:sp>
      <p:pic>
        <p:nvPicPr>
          <p:cNvPr id="8"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1903" y="132912"/>
            <a:ext cx="1433945" cy="1376587"/>
          </a:xfrm>
        </p:spPr>
      </p:pic>
      <p:sp>
        <p:nvSpPr>
          <p:cNvPr id="4" name="Rectangle 3"/>
          <p:cNvSpPr/>
          <p:nvPr/>
        </p:nvSpPr>
        <p:spPr>
          <a:xfrm>
            <a:off x="631909" y="3252650"/>
            <a:ext cx="4380879" cy="369332"/>
          </a:xfrm>
          <a:prstGeom prst="rect">
            <a:avLst/>
          </a:prstGeom>
        </p:spPr>
        <p:txBody>
          <a:bodyPr wrap="none">
            <a:spAutoFit/>
          </a:bodyPr>
          <a:lstStyle/>
          <a:p>
            <a:r>
              <a:rPr lang="en-US" b="1" dirty="0"/>
              <a:t>Guide by: </a:t>
            </a:r>
            <a:r>
              <a:rPr lang="fi-FI" dirty="0"/>
              <a:t>Sh. Pankaj Kumar Mahto, SPE</a:t>
            </a:r>
            <a:r>
              <a:rPr lang="en-US" dirty="0"/>
              <a:t> </a:t>
            </a:r>
            <a:endParaRPr lang="en-IN" dirty="0"/>
          </a:p>
        </p:txBody>
      </p:sp>
      <p:graphicFrame>
        <p:nvGraphicFramePr>
          <p:cNvPr id="9" name="Table 8"/>
          <p:cNvGraphicFramePr>
            <a:graphicFrameLocks noGrp="1"/>
          </p:cNvGraphicFramePr>
          <p:nvPr>
            <p:extLst>
              <p:ext uri="{D42A27DB-BD31-4B8C-83A1-F6EECF244321}">
                <p14:modId xmlns:p14="http://schemas.microsoft.com/office/powerpoint/2010/main" val="2464580345"/>
              </p:ext>
            </p:extLst>
          </p:nvPr>
        </p:nvGraphicFramePr>
        <p:xfrm>
          <a:off x="631909" y="4494926"/>
          <a:ext cx="8128000" cy="185420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2924134697"/>
                    </a:ext>
                  </a:extLst>
                </a:gridCol>
                <a:gridCol w="4064000">
                  <a:extLst>
                    <a:ext uri="{9D8B030D-6E8A-4147-A177-3AD203B41FA5}">
                      <a16:colId xmlns:a16="http://schemas.microsoft.com/office/drawing/2014/main" val="4158075274"/>
                    </a:ext>
                  </a:extLst>
                </a:gridCol>
              </a:tblGrid>
              <a:tr h="370840">
                <a:tc>
                  <a:txBody>
                    <a:bodyPr/>
                    <a:lstStyle/>
                    <a:p>
                      <a:pPr algn="l"/>
                      <a:r>
                        <a:rPr lang="en-US" b="1" u="sng" dirty="0" smtClean="0"/>
                        <a:t>Name</a:t>
                      </a:r>
                      <a:endParaRPr lang="en-IN" b="1" u="sng"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b="1" u="sng" dirty="0" smtClean="0"/>
                        <a:t>PRN</a:t>
                      </a:r>
                      <a:r>
                        <a:rPr lang="en-US" dirty="0" smtClean="0"/>
                        <a:t> </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7408157"/>
                  </a:ext>
                </a:extLst>
              </a:tr>
              <a:tr h="370840">
                <a:tc>
                  <a:txBody>
                    <a:bodyPr/>
                    <a:lstStyle/>
                    <a:p>
                      <a:pPr algn="l"/>
                      <a:endParaRPr lang="en-IN" b="1" u="sng"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7704946"/>
                  </a:ext>
                </a:extLst>
              </a:tr>
              <a:tr h="370840">
                <a:tc>
                  <a:txBody>
                    <a:bodyPr/>
                    <a:lstStyle/>
                    <a:p>
                      <a:r>
                        <a:rPr lang="en-US" dirty="0" smtClean="0"/>
                        <a:t>Pretesh Agarwal</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smtClean="0"/>
                        <a:t>230310120022</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6757318"/>
                  </a:ext>
                </a:extLst>
              </a:tr>
              <a:tr h="370840">
                <a:tc>
                  <a:txBody>
                    <a:bodyPr/>
                    <a:lstStyle/>
                    <a:p>
                      <a:r>
                        <a:rPr lang="en-IN" sz="1800" b="0" i="0" kern="1200" dirty="0" smtClean="0">
                          <a:solidFill>
                            <a:schemeClr val="tx1"/>
                          </a:solidFill>
                          <a:effectLst/>
                          <a:latin typeface="+mn-lt"/>
                          <a:ea typeface="+mn-ea"/>
                          <a:cs typeface="+mn-cs"/>
                        </a:rPr>
                        <a:t>Bhavanam Nagarjuna Reddy</a:t>
                      </a:r>
                      <a:endParaRPr lang="en-IN"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230310120005</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5463225"/>
                  </a:ext>
                </a:extLst>
              </a:tr>
              <a:tr h="370840">
                <a:tc>
                  <a:txBody>
                    <a:bodyPr/>
                    <a:lstStyle/>
                    <a:p>
                      <a:r>
                        <a:rPr lang="en-IN" sz="1800" b="0" i="0" kern="1200" dirty="0" smtClean="0">
                          <a:solidFill>
                            <a:schemeClr val="tx1"/>
                          </a:solidFill>
                          <a:effectLst/>
                          <a:latin typeface="+mn-lt"/>
                          <a:ea typeface="+mn-ea"/>
                          <a:cs typeface="+mn-cs"/>
                        </a:rPr>
                        <a:t>Chaitanya </a:t>
                      </a:r>
                      <a:r>
                        <a:rPr lang="en-IN" sz="1800" b="0" i="0" kern="1200" dirty="0" err="1" smtClean="0">
                          <a:solidFill>
                            <a:schemeClr val="tx1"/>
                          </a:solidFill>
                          <a:effectLst/>
                          <a:latin typeface="+mn-lt"/>
                          <a:ea typeface="+mn-ea"/>
                          <a:cs typeface="+mn-cs"/>
                        </a:rPr>
                        <a:t>Nandkishor</a:t>
                      </a:r>
                      <a:r>
                        <a:rPr lang="en-IN" sz="1800" b="0" i="0" kern="1200" dirty="0" smtClean="0">
                          <a:solidFill>
                            <a:schemeClr val="tx1"/>
                          </a:solidFill>
                          <a:effectLst/>
                          <a:latin typeface="+mn-lt"/>
                          <a:ea typeface="+mn-ea"/>
                          <a:cs typeface="+mn-cs"/>
                        </a:rPr>
                        <a:t> </a:t>
                      </a:r>
                      <a:r>
                        <a:rPr lang="en-IN" sz="1800" b="0" i="0" kern="1200" dirty="0" err="1" smtClean="0">
                          <a:solidFill>
                            <a:schemeClr val="tx1"/>
                          </a:solidFill>
                          <a:effectLst/>
                          <a:latin typeface="+mn-lt"/>
                          <a:ea typeface="+mn-ea"/>
                          <a:cs typeface="+mn-cs"/>
                        </a:rPr>
                        <a:t>Patil</a:t>
                      </a:r>
                      <a:endParaRPr lang="en-IN"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smtClean="0"/>
                        <a:t>230310120007</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8165509"/>
                  </a:ext>
                </a:extLst>
              </a:tr>
            </a:tbl>
          </a:graphicData>
        </a:graphic>
      </p:graphicFrame>
      <p:sp>
        <p:nvSpPr>
          <p:cNvPr id="7" name="TextBox 6"/>
          <p:cNvSpPr txBox="1"/>
          <p:nvPr/>
        </p:nvSpPr>
        <p:spPr>
          <a:xfrm>
            <a:off x="631909" y="2883318"/>
            <a:ext cx="3342874"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Group</a:t>
            </a:r>
            <a:r>
              <a:rPr lang="en-US" b="1" dirty="0" smtClean="0"/>
              <a:t> </a:t>
            </a:r>
            <a:r>
              <a:rPr lang="en-US" b="1" dirty="0" smtClean="0">
                <a:latin typeface="Times New Roman" panose="02020603050405020304" pitchFamily="18" charset="0"/>
                <a:cs typeface="Times New Roman" panose="02020603050405020304" pitchFamily="18" charset="0"/>
              </a:rPr>
              <a:t>Number</a:t>
            </a:r>
            <a:r>
              <a:rPr lang="en-US" b="1" dirty="0" smtClean="0"/>
              <a:t> </a:t>
            </a:r>
            <a:r>
              <a:rPr lang="en-US" dirty="0" smtClean="0"/>
              <a:t>: </a:t>
            </a:r>
            <a:r>
              <a:rPr lang="en-US" b="1" dirty="0" smtClean="0"/>
              <a:t>8</a:t>
            </a:r>
            <a:endParaRPr lang="en-IN" b="1" dirty="0"/>
          </a:p>
        </p:txBody>
      </p:sp>
    </p:spTree>
    <p:extLst>
      <p:ext uri="{BB962C8B-B14F-4D97-AF65-F5344CB8AC3E}">
        <p14:creationId xmlns:p14="http://schemas.microsoft.com/office/powerpoint/2010/main" val="2927089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887104"/>
          </a:xfrm>
        </p:spPr>
        <p:txBody>
          <a:bodyPr/>
          <a:lstStyle/>
          <a:p>
            <a:r>
              <a:rPr lang="en-US" dirty="0" smtClean="0">
                <a:latin typeface="Times New Roman" panose="02020603050405020304" pitchFamily="18" charset="0"/>
                <a:cs typeface="Times New Roman" panose="02020603050405020304" pitchFamily="18" charset="0"/>
              </a:rPr>
              <a:t>Wholesaler Login and Registration Page</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14317" y="1261592"/>
            <a:ext cx="5295330" cy="5381520"/>
          </a:xfrm>
          <a:prstGeom prst="rect">
            <a:avLst/>
          </a:prstGeom>
        </p:spPr>
      </p:pic>
      <p:pic>
        <p:nvPicPr>
          <p:cNvPr id="5" name="Picture 4"/>
          <p:cNvPicPr>
            <a:picLocks noChangeAspect="1"/>
          </p:cNvPicPr>
          <p:nvPr/>
        </p:nvPicPr>
        <p:blipFill>
          <a:blip r:embed="rId3"/>
          <a:stretch>
            <a:fillRect/>
          </a:stretch>
        </p:blipFill>
        <p:spPr>
          <a:xfrm>
            <a:off x="6068199" y="1314098"/>
            <a:ext cx="5450511" cy="5329014"/>
          </a:xfrm>
          <a:prstGeom prst="rect">
            <a:avLst/>
          </a:prstGeom>
        </p:spPr>
      </p:pic>
      <p:pic>
        <p:nvPicPr>
          <p:cNvPr id="3" name="Picture 2"/>
          <p:cNvPicPr>
            <a:picLocks noChangeAspect="1"/>
          </p:cNvPicPr>
          <p:nvPr/>
        </p:nvPicPr>
        <p:blipFill>
          <a:blip r:embed="rId4"/>
          <a:stretch>
            <a:fillRect/>
          </a:stretch>
        </p:blipFill>
        <p:spPr>
          <a:xfrm>
            <a:off x="10672126" y="157382"/>
            <a:ext cx="1205136" cy="1156716"/>
          </a:xfrm>
          <a:prstGeom prst="rect">
            <a:avLst/>
          </a:prstGeom>
        </p:spPr>
      </p:pic>
    </p:spTree>
    <p:extLst>
      <p:ext uri="{BB962C8B-B14F-4D97-AF65-F5344CB8AC3E}">
        <p14:creationId xmlns:p14="http://schemas.microsoft.com/office/powerpoint/2010/main" val="9292993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618" y="114237"/>
            <a:ext cx="6269376" cy="495869"/>
          </a:xfrm>
        </p:spPr>
        <p:txBody>
          <a:bodyPr>
            <a:noAutofit/>
          </a:bodyPr>
          <a:lstStyle/>
          <a:p>
            <a:r>
              <a:rPr lang="en-US" sz="3200" b="1" dirty="0" smtClean="0">
                <a:latin typeface="Times New Roman" panose="02020603050405020304" pitchFamily="18" charset="0"/>
                <a:cs typeface="Times New Roman" panose="02020603050405020304" pitchFamily="18" charset="0"/>
              </a:rPr>
              <a:t>Wholesaler</a:t>
            </a:r>
            <a:r>
              <a:rPr lang="en-US" b="1" dirty="0" smtClean="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Home</a:t>
            </a:r>
            <a:r>
              <a:rPr lang="en-US" b="1" dirty="0" smtClean="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Page</a:t>
            </a:r>
            <a:endParaRPr lang="en-IN"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618" y="865859"/>
            <a:ext cx="5177555" cy="307834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2551" y="865859"/>
            <a:ext cx="4774856" cy="3078344"/>
          </a:xfrm>
          <a:prstGeom prst="rect">
            <a:avLst/>
          </a:prstGeom>
        </p:spPr>
      </p:pic>
      <p:pic>
        <p:nvPicPr>
          <p:cNvPr id="8" name="Picture 7"/>
          <p:cNvPicPr>
            <a:picLocks noChangeAspect="1"/>
          </p:cNvPicPr>
          <p:nvPr/>
        </p:nvPicPr>
        <p:blipFill>
          <a:blip r:embed="rId4"/>
          <a:stretch>
            <a:fillRect/>
          </a:stretch>
        </p:blipFill>
        <p:spPr>
          <a:xfrm>
            <a:off x="3061395" y="4041728"/>
            <a:ext cx="6380556" cy="2679646"/>
          </a:xfrm>
          <a:prstGeom prst="rect">
            <a:avLst/>
          </a:prstGeom>
        </p:spPr>
      </p:pic>
      <p:pic>
        <p:nvPicPr>
          <p:cNvPr id="9" name="Picture 8"/>
          <p:cNvPicPr>
            <a:picLocks noChangeAspect="1"/>
          </p:cNvPicPr>
          <p:nvPr/>
        </p:nvPicPr>
        <p:blipFill>
          <a:blip r:embed="rId5"/>
          <a:stretch>
            <a:fillRect/>
          </a:stretch>
        </p:blipFill>
        <p:spPr>
          <a:xfrm>
            <a:off x="10637407" y="82606"/>
            <a:ext cx="1365622" cy="1310754"/>
          </a:xfrm>
          <a:prstGeom prst="rect">
            <a:avLst/>
          </a:prstGeom>
        </p:spPr>
      </p:pic>
    </p:spTree>
    <p:extLst>
      <p:ext uri="{BB962C8B-B14F-4D97-AF65-F5344CB8AC3E}">
        <p14:creationId xmlns:p14="http://schemas.microsoft.com/office/powerpoint/2010/main" val="20521123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8733"/>
            <a:ext cx="6856230" cy="454925"/>
          </a:xfrm>
        </p:spPr>
        <p:txBody>
          <a:bodyPr>
            <a:noAutofit/>
          </a:bodyPr>
          <a:lstStyle/>
          <a:p>
            <a:r>
              <a:rPr lang="en-US" sz="2800" b="1" dirty="0" smtClean="0">
                <a:latin typeface="Times New Roman" panose="02020603050405020304" pitchFamily="18" charset="0"/>
                <a:cs typeface="Times New Roman" panose="02020603050405020304" pitchFamily="18" charset="0"/>
              </a:rPr>
              <a:t>Admin Login Page</a:t>
            </a:r>
            <a:endParaRPr lang="en-IN" sz="28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321388" y="118281"/>
            <a:ext cx="7191397" cy="3225420"/>
          </a:xfrm>
          <a:prstGeom prst="rect">
            <a:avLst/>
          </a:prstGeom>
        </p:spPr>
      </p:pic>
      <p:sp>
        <p:nvSpPr>
          <p:cNvPr id="5" name="TextBox 4"/>
          <p:cNvSpPr txBox="1"/>
          <p:nvPr/>
        </p:nvSpPr>
        <p:spPr>
          <a:xfrm>
            <a:off x="117775" y="3671248"/>
            <a:ext cx="3403204" cy="523220"/>
          </a:xfrm>
          <a:prstGeom prst="rect">
            <a:avLst/>
          </a:prstGeom>
          <a:noFill/>
        </p:spPr>
        <p:txBody>
          <a:bodyPr wrap="square" rtlCol="0">
            <a:spAutoFit/>
          </a:bodyPr>
          <a:lstStyle/>
          <a:p>
            <a:r>
              <a:rPr lang="en-US" sz="2800" b="1" dirty="0" smtClean="0">
                <a:solidFill>
                  <a:srgbClr val="92D050"/>
                </a:solidFill>
                <a:latin typeface="Times New Roman" panose="02020603050405020304" pitchFamily="18" charset="0"/>
                <a:cs typeface="Times New Roman" panose="02020603050405020304" pitchFamily="18" charset="0"/>
              </a:rPr>
              <a:t>Admin Home Page</a:t>
            </a:r>
            <a:endParaRPr lang="en-IN" sz="1600" b="1" dirty="0">
              <a:solidFill>
                <a:srgbClr val="92D050"/>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979" y="3671248"/>
            <a:ext cx="6919558" cy="2984671"/>
          </a:xfrm>
          <a:prstGeom prst="rect">
            <a:avLst/>
          </a:prstGeom>
        </p:spPr>
      </p:pic>
      <p:pic>
        <p:nvPicPr>
          <p:cNvPr id="8" name="Picture 7"/>
          <p:cNvPicPr>
            <a:picLocks noChangeAspect="1"/>
          </p:cNvPicPr>
          <p:nvPr/>
        </p:nvPicPr>
        <p:blipFill>
          <a:blip r:embed="rId4"/>
          <a:stretch>
            <a:fillRect/>
          </a:stretch>
        </p:blipFill>
        <p:spPr>
          <a:xfrm>
            <a:off x="10795450" y="118281"/>
            <a:ext cx="1365622" cy="1310754"/>
          </a:xfrm>
          <a:prstGeom prst="rect">
            <a:avLst/>
          </a:prstGeom>
        </p:spPr>
      </p:pic>
    </p:spTree>
    <p:extLst>
      <p:ext uri="{BB962C8B-B14F-4D97-AF65-F5344CB8AC3E}">
        <p14:creationId xmlns:p14="http://schemas.microsoft.com/office/powerpoint/2010/main" val="36682314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21" y="3821463"/>
            <a:ext cx="4831307" cy="29342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865" y="3923732"/>
            <a:ext cx="5472753" cy="2868942"/>
          </a:xfrm>
          <a:prstGeom prst="rect">
            <a:avLst/>
          </a:prstGeom>
        </p:spPr>
      </p:pic>
      <p:pic>
        <p:nvPicPr>
          <p:cNvPr id="8" name="Picture 7"/>
          <p:cNvPicPr>
            <a:picLocks noChangeAspect="1"/>
          </p:cNvPicPr>
          <p:nvPr/>
        </p:nvPicPr>
        <p:blipFill>
          <a:blip r:embed="rId4"/>
          <a:stretch>
            <a:fillRect/>
          </a:stretch>
        </p:blipFill>
        <p:spPr>
          <a:xfrm>
            <a:off x="5390865" y="680030"/>
            <a:ext cx="5472753" cy="2841094"/>
          </a:xfrm>
          <a:prstGeom prst="rect">
            <a:avLst/>
          </a:prstGeom>
        </p:spPr>
      </p:pic>
      <p:sp>
        <p:nvSpPr>
          <p:cNvPr id="9" name="TextBox 8"/>
          <p:cNvSpPr txBox="1"/>
          <p:nvPr/>
        </p:nvSpPr>
        <p:spPr>
          <a:xfrm>
            <a:off x="696035" y="0"/>
            <a:ext cx="4312693" cy="584775"/>
          </a:xfrm>
          <a:prstGeom prst="rect">
            <a:avLst/>
          </a:prstGeom>
          <a:noFill/>
        </p:spPr>
        <p:txBody>
          <a:bodyPr wrap="square" rtlCol="0">
            <a:spAutoFit/>
          </a:bodyPr>
          <a:lstStyle/>
          <a:p>
            <a:r>
              <a:rPr lang="en-US" sz="3200" b="1" dirty="0" smtClean="0">
                <a:solidFill>
                  <a:srgbClr val="92D050"/>
                </a:solidFill>
                <a:latin typeface="Times New Roman" panose="02020603050405020304" pitchFamily="18" charset="0"/>
                <a:cs typeface="Times New Roman" panose="02020603050405020304" pitchFamily="18" charset="0"/>
              </a:rPr>
              <a:t>Admin Home Page</a:t>
            </a:r>
            <a:endParaRPr lang="en-IN" sz="3200" b="1" dirty="0">
              <a:solidFill>
                <a:srgbClr val="92D050"/>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5"/>
          <a:stretch>
            <a:fillRect/>
          </a:stretch>
        </p:blipFill>
        <p:spPr>
          <a:xfrm>
            <a:off x="177421" y="680029"/>
            <a:ext cx="4831307" cy="2841094"/>
          </a:xfrm>
          <a:prstGeom prst="rect">
            <a:avLst/>
          </a:prstGeom>
        </p:spPr>
      </p:pic>
      <p:pic>
        <p:nvPicPr>
          <p:cNvPr id="11" name="Picture 10"/>
          <p:cNvPicPr>
            <a:picLocks noChangeAspect="1"/>
          </p:cNvPicPr>
          <p:nvPr/>
        </p:nvPicPr>
        <p:blipFill>
          <a:blip r:embed="rId6"/>
          <a:stretch>
            <a:fillRect/>
          </a:stretch>
        </p:blipFill>
        <p:spPr>
          <a:xfrm>
            <a:off x="11027391" y="177136"/>
            <a:ext cx="1111804" cy="1067134"/>
          </a:xfrm>
          <a:prstGeom prst="rect">
            <a:avLst/>
          </a:prstGeom>
        </p:spPr>
      </p:pic>
    </p:spTree>
    <p:extLst>
      <p:ext uri="{BB962C8B-B14F-4D97-AF65-F5344CB8AC3E}">
        <p14:creationId xmlns:p14="http://schemas.microsoft.com/office/powerpoint/2010/main" val="19357092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50292"/>
            <a:ext cx="8596668" cy="946245"/>
          </a:xfrm>
        </p:spPr>
        <p:txBody>
          <a:bodyPr>
            <a:normAutofit/>
          </a:bodyPr>
          <a:lstStyle/>
          <a:p>
            <a:r>
              <a:rPr lang="en-US" dirty="0" smtClean="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0164" y="1296537"/>
            <a:ext cx="8596668" cy="3880773"/>
          </a:xfrm>
        </p:spPr>
        <p:txBody>
          <a:bodyPr>
            <a:normAutofit/>
          </a:bodyPr>
          <a:lstStyle/>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a:t>
            </a:r>
            <a:r>
              <a:rPr lang="en-US" sz="2000" dirty="0" smtClean="0">
                <a:latin typeface="Times New Roman" panose="02020603050405020304" pitchFamily="18" charset="0"/>
                <a:cs typeface="Times New Roman" panose="02020603050405020304" pitchFamily="18" charset="0"/>
              </a:rPr>
              <a:t>‘E-Farming’ </a:t>
            </a:r>
            <a:r>
              <a:rPr lang="en-US" sz="2000" dirty="0">
                <a:latin typeface="Times New Roman" panose="02020603050405020304" pitchFamily="18" charset="0"/>
                <a:cs typeface="Times New Roman" panose="02020603050405020304" pitchFamily="18" charset="0"/>
              </a:rPr>
              <a:t>System thus enables us to provide a wide variety of development to the ongoing chain market system which includes: </a:t>
            </a:r>
            <a:endParaRPr lang="en-US" sz="2000" dirty="0" smtClean="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latin typeface="Times New Roman" panose="02020603050405020304" pitchFamily="18" charset="0"/>
                <a:cs typeface="Times New Roman" panose="02020603050405020304" pitchFamily="18" charset="0"/>
              </a:rPr>
              <a:t>The wholesalers can request the products and buy the available products.</a:t>
            </a:r>
          </a:p>
          <a:p>
            <a:pPr marL="457200" indent="-457200">
              <a:buFont typeface="+mj-lt"/>
              <a:buAutoNum type="arabicPeriod"/>
            </a:pPr>
            <a:r>
              <a:rPr lang="en-US" sz="2000" dirty="0" smtClean="0">
                <a:latin typeface="Times New Roman" panose="02020603050405020304" pitchFamily="18" charset="0"/>
                <a:cs typeface="Times New Roman" panose="02020603050405020304" pitchFamily="18" charset="0"/>
              </a:rPr>
              <a:t>Cultivating </a:t>
            </a:r>
            <a:r>
              <a:rPr lang="en-US" sz="2000" dirty="0">
                <a:latin typeface="Times New Roman" panose="02020603050405020304" pitchFamily="18" charset="0"/>
                <a:cs typeface="Times New Roman" panose="02020603050405020304" pitchFamily="18" charset="0"/>
              </a:rPr>
              <a:t>and selling the food grains becomes an easy task for the </a:t>
            </a:r>
            <a:r>
              <a:rPr lang="en-US" sz="2000" dirty="0" smtClean="0">
                <a:latin typeface="Times New Roman" panose="02020603050405020304" pitchFamily="18" charset="0"/>
                <a:cs typeface="Times New Roman" panose="02020603050405020304" pitchFamily="18" charset="0"/>
              </a:rPr>
              <a:t>farmers.</a:t>
            </a:r>
          </a:p>
          <a:p>
            <a:pPr marL="457200" indent="-457200">
              <a:buFont typeface="+mj-lt"/>
              <a:buAutoNum type="arabicPeriod"/>
            </a:pPr>
            <a:r>
              <a:rPr lang="en-US" sz="2000" dirty="0" smtClean="0">
                <a:latin typeface="Times New Roman" panose="02020603050405020304" pitchFamily="18" charset="0"/>
                <a:cs typeface="Times New Roman" panose="02020603050405020304" pitchFamily="18" charset="0"/>
              </a:rPr>
              <a:t>Probability </a:t>
            </a:r>
            <a:r>
              <a:rPr lang="en-US" sz="2000" dirty="0">
                <a:latin typeface="Times New Roman" panose="02020603050405020304" pitchFamily="18" charset="0"/>
                <a:cs typeface="Times New Roman" panose="02020603050405020304" pitchFamily="18" charset="0"/>
              </a:rPr>
              <a:t>of higher profit for all has </a:t>
            </a:r>
            <a:r>
              <a:rPr lang="en-US" sz="2000" dirty="0" smtClean="0">
                <a:latin typeface="Times New Roman" panose="02020603050405020304" pitchFamily="18" charset="0"/>
                <a:cs typeface="Times New Roman" panose="02020603050405020304" pitchFamily="18" charset="0"/>
              </a:rPr>
              <a:t>increased.</a:t>
            </a:r>
          </a:p>
        </p:txBody>
      </p:sp>
      <p:pic>
        <p:nvPicPr>
          <p:cNvPr id="4" name="Picture 3"/>
          <p:cNvPicPr>
            <a:picLocks noChangeAspect="1"/>
          </p:cNvPicPr>
          <p:nvPr/>
        </p:nvPicPr>
        <p:blipFill>
          <a:blip r:embed="rId2"/>
          <a:stretch>
            <a:fillRect/>
          </a:stretch>
        </p:blipFill>
        <p:spPr>
          <a:xfrm>
            <a:off x="10299088" y="350292"/>
            <a:ext cx="1365622" cy="1310754"/>
          </a:xfrm>
          <a:prstGeom prst="rect">
            <a:avLst/>
          </a:prstGeom>
        </p:spPr>
      </p:pic>
    </p:spTree>
    <p:extLst>
      <p:ext uri="{BB962C8B-B14F-4D97-AF65-F5344CB8AC3E}">
        <p14:creationId xmlns:p14="http://schemas.microsoft.com/office/powerpoint/2010/main" val="3338215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7836" y="2834185"/>
            <a:ext cx="8596668" cy="1320800"/>
          </a:xfrm>
        </p:spPr>
        <p:txBody>
          <a:bodyPr>
            <a:normAutofit/>
          </a:bodyPr>
          <a:lstStyle/>
          <a:p>
            <a:pPr algn="ctr"/>
            <a:r>
              <a:rPr lang="en-US" sz="4800" dirty="0" smtClean="0">
                <a:latin typeface="Times New Roman" panose="02020603050405020304" pitchFamily="18" charset="0"/>
                <a:cs typeface="Times New Roman" panose="02020603050405020304" pitchFamily="18" charset="0"/>
              </a:rPr>
              <a:t>THANK YOU</a:t>
            </a:r>
            <a:endParaRPr lang="en-IN"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05013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latin typeface="Calisto MT" panose="02040603050505030304" pitchFamily="18" charset="0"/>
              </a:rPr>
              <a:t>Abstract</a:t>
            </a:r>
            <a:endParaRPr lang="en-IN" dirty="0">
              <a:latin typeface="Calisto MT" panose="0204060305050503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30691" y="288637"/>
            <a:ext cx="1361401" cy="1306945"/>
          </a:xfrm>
        </p:spPr>
      </p:pic>
      <p:sp>
        <p:nvSpPr>
          <p:cNvPr id="7" name="TextBox 6"/>
          <p:cNvSpPr txBox="1"/>
          <p:nvPr/>
        </p:nvSpPr>
        <p:spPr>
          <a:xfrm>
            <a:off x="677334" y="1440873"/>
            <a:ext cx="9353357" cy="3416320"/>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E-Farming is a web application developed for farmers. This application gives suppose to the village farmers who want to use this facility and who want to learn how is it possible and how they can use e-farming to sell their products. </a:t>
            </a:r>
            <a:endParaRPr lang="en-IN" dirty="0" smtClean="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The Farmer’s and Wholesaler’s can registered into the system. When farmer login into the system they will add the crop products and can rise complaint and Wholesaler can see the products and buy. The Admin can keep track of complaint and resolve them and view farmer and wholesaler information. </a:t>
            </a:r>
          </a:p>
          <a:p>
            <a:pPr algn="just"/>
            <a:endParaRPr lang="en-IN"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 this project It has a facility for admin login through which the admin can monitor the whole system. The facility for the sellers can update the product and set the prices of products. The facility for the buyers can check the products and buy the products with availability of the stock</a:t>
            </a:r>
            <a:r>
              <a:rPr lang="en-US" dirty="0"/>
              <a:t>. </a:t>
            </a:r>
            <a:endParaRPr lang="en-IN" dirty="0"/>
          </a:p>
        </p:txBody>
      </p:sp>
    </p:spTree>
    <p:extLst>
      <p:ext uri="{BB962C8B-B14F-4D97-AF65-F5344CB8AC3E}">
        <p14:creationId xmlns:p14="http://schemas.microsoft.com/office/powerpoint/2010/main" val="1499414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atin typeface="Times New Roman" panose="02020603050405020304" pitchFamily="18" charset="0"/>
                <a:cs typeface="Times New Roman" panose="02020603050405020304" pitchFamily="18" charset="0"/>
              </a:rPr>
              <a:t>Objective</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532792"/>
            <a:ext cx="8596668" cy="3880773"/>
          </a:xfrm>
        </p:spPr>
        <p:txBody>
          <a:bodyPr>
            <a:normAutofit/>
          </a:bodyPr>
          <a:lstStyle/>
          <a:p>
            <a:r>
              <a:rPr lang="en-US" sz="2000" dirty="0" smtClean="0">
                <a:solidFill>
                  <a:schemeClr val="tx1"/>
                </a:solidFill>
                <a:latin typeface="Times New Roman" panose="02020603050405020304" pitchFamily="18" charset="0"/>
                <a:cs typeface="Times New Roman" panose="02020603050405020304" pitchFamily="18" charset="0"/>
              </a:rPr>
              <a:t>To provide a platform for smooth flow of food grain resources management.</a:t>
            </a:r>
          </a:p>
          <a:p>
            <a:r>
              <a:rPr lang="en-US" sz="2000" dirty="0" smtClean="0">
                <a:solidFill>
                  <a:schemeClr val="tx1"/>
                </a:solidFill>
                <a:latin typeface="Times New Roman" panose="02020603050405020304" pitchFamily="18" charset="0"/>
                <a:cs typeface="Times New Roman" panose="02020603050405020304" pitchFamily="18" charset="0"/>
              </a:rPr>
              <a:t>To provide a user-friendly and accessible interface for both farmer and wholesaler.</a:t>
            </a:r>
          </a:p>
          <a:p>
            <a:r>
              <a:rPr lang="en-US" sz="2000" dirty="0">
                <a:solidFill>
                  <a:schemeClr val="tx1"/>
                </a:solidFill>
                <a:latin typeface="Times New Roman" panose="02020603050405020304" pitchFamily="18" charset="0"/>
                <a:cs typeface="Times New Roman" panose="02020603050405020304" pitchFamily="18" charset="0"/>
              </a:rPr>
              <a:t>The ultimate objective is </a:t>
            </a:r>
            <a:r>
              <a:rPr lang="en-US" sz="2000" dirty="0" smtClean="0">
                <a:solidFill>
                  <a:schemeClr val="tx1"/>
                </a:solidFill>
                <a:latin typeface="Times New Roman" panose="02020603050405020304" pitchFamily="18" charset="0"/>
                <a:cs typeface="Times New Roman" panose="02020603050405020304" pitchFamily="18" charset="0"/>
              </a:rPr>
              <a:t>to get the prediction for future food grain resource which will try to match the supply with the demand of population.</a:t>
            </a:r>
          </a:p>
          <a:p>
            <a:r>
              <a:rPr lang="en-US" sz="2000" dirty="0" smtClean="0">
                <a:solidFill>
                  <a:schemeClr val="tx1"/>
                </a:solidFill>
                <a:latin typeface="Times New Roman" panose="02020603050405020304" pitchFamily="18" charset="0"/>
                <a:cs typeface="Times New Roman" panose="02020603050405020304" pitchFamily="18" charset="0"/>
              </a:rPr>
              <a:t>Keep a track on wholesaler about from where is he going to buy the resources at an appropriate cost.</a:t>
            </a:r>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6265" y="225847"/>
            <a:ext cx="1361401" cy="1306945"/>
          </a:xfrm>
          <a:prstGeom prst="rect">
            <a:avLst/>
          </a:prstGeom>
        </p:spPr>
      </p:pic>
    </p:spTree>
    <p:extLst>
      <p:ext uri="{BB962C8B-B14F-4D97-AF65-F5344CB8AC3E}">
        <p14:creationId xmlns:p14="http://schemas.microsoft.com/office/powerpoint/2010/main" val="27993714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00249"/>
            <a:ext cx="8596668" cy="805219"/>
          </a:xfrm>
        </p:spPr>
        <p:txBody>
          <a:bodyPr>
            <a:normAutofit/>
          </a:bodyPr>
          <a:lstStyle/>
          <a:p>
            <a:r>
              <a:rPr lang="en-US" b="1" dirty="0" smtClean="0">
                <a:latin typeface="Times New Roman" panose="02020603050405020304" pitchFamily="18" charset="0"/>
                <a:cs typeface="Times New Roman" panose="02020603050405020304" pitchFamily="18" charset="0"/>
              </a:rPr>
              <a:t>Proposed System</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105468"/>
            <a:ext cx="8596668" cy="3880773"/>
          </a:xfrm>
        </p:spPr>
        <p:txBody>
          <a:bodyPr/>
          <a:lstStyle/>
          <a:p>
            <a:pPr>
              <a:lnSpc>
                <a:spcPct val="150000"/>
              </a:lnSpc>
            </a:pPr>
            <a:r>
              <a:rPr lang="en-US" dirty="0">
                <a:solidFill>
                  <a:schemeClr val="tx1"/>
                </a:solidFill>
                <a:latin typeface="Times New Roman" panose="02020603050405020304" pitchFamily="18" charset="0"/>
                <a:cs typeface="Times New Roman" panose="02020603050405020304" pitchFamily="18" charset="0"/>
              </a:rPr>
              <a:t>E-Farming System not only get popularity just by providing better quality products and also the backend processing which were involved to achieve profitability. </a:t>
            </a:r>
            <a:endParaRPr lang="en-US" dirty="0" smtClean="0">
              <a:solidFill>
                <a:schemeClr val="tx1"/>
              </a:solidFill>
              <a:latin typeface="Times New Roman" panose="02020603050405020304" pitchFamily="18" charset="0"/>
              <a:cs typeface="Times New Roman" panose="02020603050405020304" pitchFamily="18" charset="0"/>
            </a:endParaRPr>
          </a:p>
          <a:p>
            <a:pPr>
              <a:lnSpc>
                <a:spcPct val="150000"/>
              </a:lnSpc>
            </a:pPr>
            <a:r>
              <a:rPr lang="en-US" dirty="0" smtClean="0">
                <a:solidFill>
                  <a:schemeClr val="tx1"/>
                </a:solidFill>
                <a:latin typeface="Times New Roman" panose="02020603050405020304" pitchFamily="18" charset="0"/>
                <a:cs typeface="Times New Roman" panose="02020603050405020304" pitchFamily="18" charset="0"/>
              </a:rPr>
              <a:t>This </a:t>
            </a:r>
            <a:r>
              <a:rPr lang="en-US" dirty="0">
                <a:solidFill>
                  <a:schemeClr val="tx1"/>
                </a:solidFill>
                <a:latin typeface="Times New Roman" panose="02020603050405020304" pitchFamily="18" charset="0"/>
                <a:cs typeface="Times New Roman" panose="02020603050405020304" pitchFamily="18" charset="0"/>
              </a:rPr>
              <a:t>system will provide the platform to various farmers for their crops to be sold. </a:t>
            </a:r>
            <a:endParaRPr lang="en-US" dirty="0" smtClean="0">
              <a:solidFill>
                <a:schemeClr val="tx1"/>
              </a:solidFill>
              <a:latin typeface="Times New Roman" panose="02020603050405020304" pitchFamily="18" charset="0"/>
              <a:cs typeface="Times New Roman" panose="02020603050405020304" pitchFamily="18" charset="0"/>
            </a:endParaRPr>
          </a:p>
          <a:p>
            <a:pPr>
              <a:lnSpc>
                <a:spcPct val="150000"/>
              </a:lnSpc>
            </a:pPr>
            <a:r>
              <a:rPr lang="en-US" dirty="0" smtClean="0">
                <a:solidFill>
                  <a:schemeClr val="tx1"/>
                </a:solidFill>
                <a:latin typeface="Times New Roman" panose="02020603050405020304" pitchFamily="18" charset="0"/>
                <a:cs typeface="Times New Roman" panose="02020603050405020304" pitchFamily="18" charset="0"/>
              </a:rPr>
              <a:t>This E-Farming website </a:t>
            </a:r>
            <a:r>
              <a:rPr lang="en-US" dirty="0">
                <a:solidFill>
                  <a:schemeClr val="tx1"/>
                </a:solidFill>
                <a:latin typeface="Times New Roman" panose="02020603050405020304" pitchFamily="18" charset="0"/>
                <a:cs typeface="Times New Roman" panose="02020603050405020304" pitchFamily="18" charset="0"/>
              </a:rPr>
              <a:t>will not only provide its wholesaler’s to get products list with prices but also flexibility to make comparison of prices and quantity offered by other </a:t>
            </a:r>
            <a:r>
              <a:rPr lang="en-US" dirty="0" smtClean="0">
                <a:solidFill>
                  <a:schemeClr val="tx1"/>
                </a:solidFill>
                <a:latin typeface="Times New Roman" panose="02020603050405020304" pitchFamily="18" charset="0"/>
                <a:cs typeface="Times New Roman" panose="02020603050405020304" pitchFamily="18" charset="0"/>
              </a:rPr>
              <a:t>farmers.</a:t>
            </a:r>
          </a:p>
          <a:p>
            <a:pPr>
              <a:lnSpc>
                <a:spcPct val="150000"/>
              </a:lnSpc>
            </a:pPr>
            <a:r>
              <a:rPr lang="en-US" dirty="0" smtClean="0">
                <a:solidFill>
                  <a:schemeClr val="tx1"/>
                </a:solidFill>
                <a:latin typeface="Times New Roman" panose="02020603050405020304" pitchFamily="18" charset="0"/>
                <a:cs typeface="Times New Roman" panose="02020603050405020304" pitchFamily="18" charset="0"/>
              </a:rPr>
              <a:t>The farmers will add the products and if they have the products requested by wholesaler they can add that products also.</a:t>
            </a:r>
          </a:p>
          <a:p>
            <a:endParaRPr lang="en-US" dirty="0" smtClean="0"/>
          </a:p>
          <a:p>
            <a:endParaRPr lang="en-IN" dirty="0"/>
          </a:p>
        </p:txBody>
      </p:sp>
    </p:spTree>
    <p:extLst>
      <p:ext uri="{BB962C8B-B14F-4D97-AF65-F5344CB8AC3E}">
        <p14:creationId xmlns:p14="http://schemas.microsoft.com/office/powerpoint/2010/main" val="28414542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857" y="0"/>
            <a:ext cx="8596668" cy="1320800"/>
          </a:xfrm>
        </p:spPr>
        <p:txBody>
          <a:bodyPr>
            <a:normAutofit/>
          </a:bodyPr>
          <a:lstStyle/>
          <a:p>
            <a:r>
              <a:rPr lang="en-US" sz="4800" dirty="0" smtClean="0">
                <a:latin typeface="Times New Roman" panose="02020603050405020304" pitchFamily="18" charset="0"/>
                <a:cs typeface="Times New Roman" panose="02020603050405020304" pitchFamily="18" charset="0"/>
              </a:rPr>
              <a:t>Use case diagram</a:t>
            </a:r>
            <a:endParaRPr lang="en-IN" sz="4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22698" y="860567"/>
            <a:ext cx="8314827" cy="5457825"/>
          </a:xfrm>
          <a:prstGeom prst="rect">
            <a:avLst/>
          </a:prstGeom>
        </p:spPr>
      </p:pic>
      <p:pic>
        <p:nvPicPr>
          <p:cNvPr id="5" name="Picture 4"/>
          <p:cNvPicPr>
            <a:picLocks noChangeAspect="1"/>
          </p:cNvPicPr>
          <p:nvPr/>
        </p:nvPicPr>
        <p:blipFill>
          <a:blip r:embed="rId3"/>
          <a:stretch>
            <a:fillRect/>
          </a:stretch>
        </p:blipFill>
        <p:spPr>
          <a:xfrm>
            <a:off x="10271792" y="371617"/>
            <a:ext cx="1365622" cy="1310754"/>
          </a:xfrm>
          <a:prstGeom prst="rect">
            <a:avLst/>
          </a:prstGeom>
        </p:spPr>
      </p:pic>
    </p:spTree>
    <p:extLst>
      <p:ext uri="{BB962C8B-B14F-4D97-AF65-F5344CB8AC3E}">
        <p14:creationId xmlns:p14="http://schemas.microsoft.com/office/powerpoint/2010/main" val="28059339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latin typeface="Times New Roman" panose="02020603050405020304" pitchFamily="18" charset="0"/>
                <a:cs typeface="Times New Roman" panose="02020603050405020304" pitchFamily="18" charset="0"/>
              </a:rPr>
              <a:t>Technology Used</a:t>
            </a:r>
            <a:endParaRPr lang="en-IN" sz="4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457200" lvl="0" indent="-419100" defTabSz="914400">
              <a:spcBef>
                <a:spcPts val="600"/>
              </a:spcBef>
              <a:buClrTx/>
              <a:buSzPts val="3000"/>
              <a:buFont typeface="Wingdings" panose="05000000000000000000" pitchFamily="2" charset="2"/>
              <a:buChar char="§"/>
            </a:pPr>
            <a:r>
              <a:rPr lang="en-US" sz="3200" b="1" kern="0" dirty="0">
                <a:solidFill>
                  <a:srgbClr val="263238"/>
                </a:solidFill>
                <a:latin typeface="Times New Roman" panose="02020603050405020304" pitchFamily="18" charset="0"/>
                <a:cs typeface="Times New Roman" panose="02020603050405020304" pitchFamily="18" charset="0"/>
                <a:sym typeface="Source Sans Pro"/>
              </a:rPr>
              <a:t>Front-End</a:t>
            </a:r>
            <a:r>
              <a:rPr lang="en-US" sz="3200" kern="0" dirty="0">
                <a:solidFill>
                  <a:srgbClr val="263238"/>
                </a:solidFill>
                <a:latin typeface="Times New Roman" panose="02020603050405020304" pitchFamily="18" charset="0"/>
                <a:cs typeface="Times New Roman" panose="02020603050405020304" pitchFamily="18" charset="0"/>
                <a:sym typeface="Source Sans Pro"/>
              </a:rPr>
              <a:t>: </a:t>
            </a:r>
            <a:r>
              <a:rPr lang="en-US" sz="3200" kern="0" dirty="0" smtClean="0">
                <a:solidFill>
                  <a:srgbClr val="263238"/>
                </a:solidFill>
                <a:latin typeface="Times New Roman" panose="02020603050405020304" pitchFamily="18" charset="0"/>
                <a:cs typeface="Times New Roman" panose="02020603050405020304" pitchFamily="18" charset="0"/>
                <a:sym typeface="Source Sans Pro"/>
              </a:rPr>
              <a:t>HTML5</a:t>
            </a:r>
            <a:r>
              <a:rPr lang="en-US" sz="3200" kern="0" dirty="0">
                <a:solidFill>
                  <a:srgbClr val="263238"/>
                </a:solidFill>
                <a:latin typeface="Times New Roman" panose="02020603050405020304" pitchFamily="18" charset="0"/>
                <a:cs typeface="Times New Roman" panose="02020603050405020304" pitchFamily="18" charset="0"/>
                <a:sym typeface="Source Sans Pro"/>
              </a:rPr>
              <a:t>, CSS3, </a:t>
            </a:r>
            <a:r>
              <a:rPr lang="en-US" sz="3200" kern="0" dirty="0" smtClean="0">
                <a:solidFill>
                  <a:srgbClr val="263238"/>
                </a:solidFill>
                <a:latin typeface="Times New Roman" panose="02020603050405020304" pitchFamily="18" charset="0"/>
                <a:cs typeface="Times New Roman" panose="02020603050405020304" pitchFamily="18" charset="0"/>
                <a:sym typeface="Source Sans Pro"/>
              </a:rPr>
              <a:t>Bootstrap5, JavaScript </a:t>
            </a:r>
          </a:p>
          <a:p>
            <a:pPr marL="457200" lvl="0" indent="-419100" algn="just" defTabSz="914400">
              <a:spcBef>
                <a:spcPts val="600"/>
              </a:spcBef>
              <a:buClrTx/>
              <a:buSzPts val="3000"/>
              <a:buFont typeface="Wingdings" panose="05000000000000000000" pitchFamily="2" charset="2"/>
              <a:buChar char="§"/>
            </a:pPr>
            <a:r>
              <a:rPr lang="en-US" sz="3200" b="1" kern="0" dirty="0" smtClean="0">
                <a:solidFill>
                  <a:srgbClr val="263238"/>
                </a:solidFill>
                <a:latin typeface="Times New Roman" panose="02020603050405020304" pitchFamily="18" charset="0"/>
                <a:cs typeface="Times New Roman" panose="02020603050405020304" pitchFamily="18" charset="0"/>
                <a:sym typeface="Source Sans Pro"/>
              </a:rPr>
              <a:t>Back-End</a:t>
            </a:r>
            <a:r>
              <a:rPr lang="en-US" sz="3200" kern="0" dirty="0">
                <a:solidFill>
                  <a:srgbClr val="263238"/>
                </a:solidFill>
                <a:latin typeface="Times New Roman" panose="02020603050405020304" pitchFamily="18" charset="0"/>
                <a:cs typeface="Times New Roman" panose="02020603050405020304" pitchFamily="18" charset="0"/>
                <a:sym typeface="Source Sans Pro"/>
              </a:rPr>
              <a:t>: </a:t>
            </a:r>
            <a:r>
              <a:rPr lang="en-US" sz="3200" kern="0" dirty="0" smtClean="0">
                <a:solidFill>
                  <a:srgbClr val="263238"/>
                </a:solidFill>
                <a:latin typeface="Times New Roman" panose="02020603050405020304" pitchFamily="18" charset="0"/>
                <a:cs typeface="Times New Roman" panose="02020603050405020304" pitchFamily="18" charset="0"/>
                <a:sym typeface="Source Sans Pro"/>
              </a:rPr>
              <a:t>JSP, </a:t>
            </a:r>
            <a:r>
              <a:rPr lang="en-US" sz="3200" kern="0" dirty="0" smtClean="0">
                <a:solidFill>
                  <a:srgbClr val="263238"/>
                </a:solidFill>
                <a:latin typeface="Times New Roman" panose="02020603050405020304" pitchFamily="18" charset="0"/>
                <a:cs typeface="Times New Roman" panose="02020603050405020304" pitchFamily="18" charset="0"/>
                <a:sym typeface="Source Sans Pro"/>
              </a:rPr>
              <a:t>Servlets, JDBC</a:t>
            </a:r>
            <a:endParaRPr lang="en-US" sz="3200" kern="0" dirty="0" smtClean="0">
              <a:solidFill>
                <a:srgbClr val="263238"/>
              </a:solidFill>
              <a:latin typeface="Times New Roman" panose="02020603050405020304" pitchFamily="18" charset="0"/>
              <a:cs typeface="Times New Roman" panose="02020603050405020304" pitchFamily="18" charset="0"/>
              <a:sym typeface="Source Sans Pro"/>
            </a:endParaRPr>
          </a:p>
          <a:p>
            <a:pPr marL="457200" lvl="0" indent="-419100" defTabSz="914400">
              <a:spcBef>
                <a:spcPts val="600"/>
              </a:spcBef>
              <a:buClrTx/>
              <a:buSzPts val="3000"/>
              <a:buFont typeface="Wingdings" panose="05000000000000000000" pitchFamily="2" charset="2"/>
              <a:buChar char="§"/>
            </a:pPr>
            <a:r>
              <a:rPr lang="en-US" sz="3200" b="1" kern="0" dirty="0" smtClean="0">
                <a:solidFill>
                  <a:srgbClr val="263238"/>
                </a:solidFill>
                <a:latin typeface="Times New Roman" panose="02020603050405020304" pitchFamily="18" charset="0"/>
                <a:cs typeface="Times New Roman" panose="02020603050405020304" pitchFamily="18" charset="0"/>
                <a:sym typeface="Source Sans Pro"/>
              </a:rPr>
              <a:t>Database</a:t>
            </a:r>
            <a:r>
              <a:rPr lang="en-US" sz="3200" kern="0" dirty="0">
                <a:solidFill>
                  <a:srgbClr val="263238"/>
                </a:solidFill>
                <a:latin typeface="Times New Roman" panose="02020603050405020304" pitchFamily="18" charset="0"/>
                <a:cs typeface="Times New Roman" panose="02020603050405020304" pitchFamily="18" charset="0"/>
                <a:sym typeface="Source Sans Pro"/>
              </a:rPr>
              <a:t>: MYSQL Workbench</a:t>
            </a:r>
            <a:endParaRPr lang="en-IN" sz="3200" kern="0" dirty="0">
              <a:solidFill>
                <a:srgbClr val="263238"/>
              </a:solidFill>
              <a:latin typeface="Times New Roman" panose="02020603050405020304" pitchFamily="18" charset="0"/>
              <a:cs typeface="Times New Roman" panose="02020603050405020304" pitchFamily="18" charset="0"/>
              <a:sym typeface="Source Sans Pro"/>
            </a:endParaRPr>
          </a:p>
          <a:p>
            <a:endParaRPr lang="en-IN" dirty="0"/>
          </a:p>
        </p:txBody>
      </p:sp>
      <p:pic>
        <p:nvPicPr>
          <p:cNvPr id="4" name="Picture 3"/>
          <p:cNvPicPr>
            <a:picLocks noChangeAspect="1"/>
          </p:cNvPicPr>
          <p:nvPr/>
        </p:nvPicPr>
        <p:blipFill>
          <a:blip r:embed="rId2"/>
          <a:stretch>
            <a:fillRect/>
          </a:stretch>
        </p:blipFill>
        <p:spPr>
          <a:xfrm>
            <a:off x="10503804" y="330674"/>
            <a:ext cx="1365622" cy="1310754"/>
          </a:xfrm>
          <a:prstGeom prst="rect">
            <a:avLst/>
          </a:prstGeom>
        </p:spPr>
      </p:pic>
    </p:spTree>
    <p:extLst>
      <p:ext uri="{BB962C8B-B14F-4D97-AF65-F5344CB8AC3E}">
        <p14:creationId xmlns:p14="http://schemas.microsoft.com/office/powerpoint/2010/main" val="970845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27463"/>
            <a:ext cx="8596668" cy="591403"/>
          </a:xfrm>
        </p:spPr>
        <p:txBody>
          <a:bodyPr>
            <a:normAutofit fontScale="90000"/>
          </a:bodyPr>
          <a:lstStyle/>
          <a:p>
            <a:r>
              <a:rPr lang="en-US" dirty="0" smtClean="0"/>
              <a:t>Home Page</a:t>
            </a:r>
            <a:endParaRPr lang="en-IN" dirty="0"/>
          </a:p>
        </p:txBody>
      </p:sp>
      <p:pic>
        <p:nvPicPr>
          <p:cNvPr id="4" name="Picture 3"/>
          <p:cNvPicPr>
            <a:picLocks noChangeAspect="1"/>
          </p:cNvPicPr>
          <p:nvPr/>
        </p:nvPicPr>
        <p:blipFill>
          <a:blip r:embed="rId2"/>
          <a:stretch>
            <a:fillRect/>
          </a:stretch>
        </p:blipFill>
        <p:spPr>
          <a:xfrm>
            <a:off x="262538" y="1023583"/>
            <a:ext cx="9426260" cy="5404513"/>
          </a:xfrm>
          <a:prstGeom prst="rect">
            <a:avLst/>
          </a:prstGeom>
        </p:spPr>
      </p:pic>
      <p:pic>
        <p:nvPicPr>
          <p:cNvPr id="3" name="Picture 2"/>
          <p:cNvPicPr>
            <a:picLocks noChangeAspect="1"/>
          </p:cNvPicPr>
          <p:nvPr/>
        </p:nvPicPr>
        <p:blipFill>
          <a:blip r:embed="rId3"/>
          <a:stretch>
            <a:fillRect/>
          </a:stretch>
        </p:blipFill>
        <p:spPr>
          <a:xfrm>
            <a:off x="10640282" y="163489"/>
            <a:ext cx="1365622" cy="1310754"/>
          </a:xfrm>
          <a:prstGeom prst="rect">
            <a:avLst/>
          </a:prstGeom>
        </p:spPr>
      </p:pic>
    </p:spTree>
    <p:extLst>
      <p:ext uri="{BB962C8B-B14F-4D97-AF65-F5344CB8AC3E}">
        <p14:creationId xmlns:p14="http://schemas.microsoft.com/office/powerpoint/2010/main" val="12461340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221" y="131928"/>
            <a:ext cx="8596668" cy="686937"/>
          </a:xfrm>
        </p:spPr>
        <p:txBody>
          <a:bodyPr/>
          <a:lstStyle/>
          <a:p>
            <a:r>
              <a:rPr lang="en-US" dirty="0" smtClean="0">
                <a:latin typeface="Times New Roman" panose="02020603050405020304" pitchFamily="18" charset="0"/>
                <a:cs typeface="Times New Roman" panose="02020603050405020304" pitchFamily="18" charset="0"/>
              </a:rPr>
              <a:t>Farmer Login and Registration Page</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59307" y="1433014"/>
            <a:ext cx="5513695" cy="5247537"/>
          </a:xfrm>
          <a:prstGeom prst="rect">
            <a:avLst/>
          </a:prstGeom>
        </p:spPr>
      </p:pic>
      <p:pic>
        <p:nvPicPr>
          <p:cNvPr id="6" name="Picture 5"/>
          <p:cNvPicPr>
            <a:picLocks noChangeAspect="1"/>
          </p:cNvPicPr>
          <p:nvPr/>
        </p:nvPicPr>
        <p:blipFill>
          <a:blip r:embed="rId3"/>
          <a:stretch>
            <a:fillRect/>
          </a:stretch>
        </p:blipFill>
        <p:spPr>
          <a:xfrm>
            <a:off x="6045958" y="1433015"/>
            <a:ext cx="5612199" cy="5247538"/>
          </a:xfrm>
          <a:prstGeom prst="rect">
            <a:avLst/>
          </a:prstGeom>
        </p:spPr>
      </p:pic>
      <p:pic>
        <p:nvPicPr>
          <p:cNvPr id="3" name="Picture 2"/>
          <p:cNvPicPr>
            <a:picLocks noChangeAspect="1"/>
          </p:cNvPicPr>
          <p:nvPr/>
        </p:nvPicPr>
        <p:blipFill>
          <a:blip r:embed="rId4"/>
          <a:stretch>
            <a:fillRect/>
          </a:stretch>
        </p:blipFill>
        <p:spPr>
          <a:xfrm>
            <a:off x="10681225" y="0"/>
            <a:ext cx="1365622" cy="1310754"/>
          </a:xfrm>
          <a:prstGeom prst="rect">
            <a:avLst/>
          </a:prstGeom>
        </p:spPr>
      </p:pic>
    </p:spTree>
    <p:extLst>
      <p:ext uri="{BB962C8B-B14F-4D97-AF65-F5344CB8AC3E}">
        <p14:creationId xmlns:p14="http://schemas.microsoft.com/office/powerpoint/2010/main" val="349567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82" y="203223"/>
            <a:ext cx="7090360" cy="468573"/>
          </a:xfrm>
        </p:spPr>
        <p:txBody>
          <a:bodyPr>
            <a:noAutofit/>
          </a:bodyPr>
          <a:lstStyle/>
          <a:p>
            <a:r>
              <a:rPr lang="en-US" dirty="0" smtClean="0">
                <a:latin typeface="Times New Roman" panose="02020603050405020304" pitchFamily="18" charset="0"/>
                <a:cs typeface="Times New Roman" panose="02020603050405020304" pitchFamily="18" charset="0"/>
              </a:rPr>
              <a:t>Farmer Home Page</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86461" y="764277"/>
            <a:ext cx="5108810" cy="3002506"/>
          </a:xfrm>
          <a:prstGeom prst="rect">
            <a:avLst/>
          </a:prstGeom>
        </p:spPr>
      </p:pic>
      <p:pic>
        <p:nvPicPr>
          <p:cNvPr id="5" name="Picture 4"/>
          <p:cNvPicPr>
            <a:picLocks noChangeAspect="1"/>
          </p:cNvPicPr>
          <p:nvPr/>
        </p:nvPicPr>
        <p:blipFill>
          <a:blip r:embed="rId3"/>
          <a:stretch>
            <a:fillRect/>
          </a:stretch>
        </p:blipFill>
        <p:spPr>
          <a:xfrm>
            <a:off x="5565764" y="764277"/>
            <a:ext cx="5260614" cy="3002505"/>
          </a:xfrm>
          <a:prstGeom prst="rect">
            <a:avLst/>
          </a:prstGeom>
        </p:spPr>
      </p:pic>
      <p:pic>
        <p:nvPicPr>
          <p:cNvPr id="7" name="Picture 6"/>
          <p:cNvPicPr>
            <a:picLocks noChangeAspect="1"/>
          </p:cNvPicPr>
          <p:nvPr/>
        </p:nvPicPr>
        <p:blipFill>
          <a:blip r:embed="rId4"/>
          <a:stretch>
            <a:fillRect/>
          </a:stretch>
        </p:blipFill>
        <p:spPr>
          <a:xfrm>
            <a:off x="286460" y="3995739"/>
            <a:ext cx="5108811" cy="261721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3100" y="3995739"/>
            <a:ext cx="5816089" cy="2777514"/>
          </a:xfrm>
          <a:prstGeom prst="rect">
            <a:avLst/>
          </a:prstGeom>
        </p:spPr>
      </p:pic>
      <p:pic>
        <p:nvPicPr>
          <p:cNvPr id="9" name="Picture 8"/>
          <p:cNvPicPr>
            <a:picLocks noChangeAspect="1"/>
          </p:cNvPicPr>
          <p:nvPr/>
        </p:nvPicPr>
        <p:blipFill>
          <a:blip r:embed="rId6"/>
          <a:stretch>
            <a:fillRect/>
          </a:stretch>
        </p:blipFill>
        <p:spPr>
          <a:xfrm>
            <a:off x="10826378" y="108898"/>
            <a:ext cx="1294230" cy="1242230"/>
          </a:xfrm>
          <a:prstGeom prst="rect">
            <a:avLst/>
          </a:prstGeom>
        </p:spPr>
      </p:pic>
    </p:spTree>
    <p:extLst>
      <p:ext uri="{BB962C8B-B14F-4D97-AF65-F5344CB8AC3E}">
        <p14:creationId xmlns:p14="http://schemas.microsoft.com/office/powerpoint/2010/main" val="207553064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730</TotalTime>
  <Words>470</Words>
  <Application>Microsoft Office PowerPoint</Application>
  <PresentationFormat>Widescreen</PresentationFormat>
  <Paragraphs>49</Paragraphs>
  <Slides>15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Calibri</vt:lpstr>
      <vt:lpstr>Calisto MT</vt:lpstr>
      <vt:lpstr>Mangal</vt:lpstr>
      <vt:lpstr>Source Sans Pro</vt:lpstr>
      <vt:lpstr>Times New Roman</vt:lpstr>
      <vt:lpstr>Trebuchet MS</vt:lpstr>
      <vt:lpstr>Wingdings</vt:lpstr>
      <vt:lpstr>Wingdings 3</vt:lpstr>
      <vt:lpstr>Facet</vt:lpstr>
      <vt:lpstr>E-Farming</vt:lpstr>
      <vt:lpstr>Abstract</vt:lpstr>
      <vt:lpstr>Objective</vt:lpstr>
      <vt:lpstr>Proposed System</vt:lpstr>
      <vt:lpstr>Use case diagram</vt:lpstr>
      <vt:lpstr>Technology Used</vt:lpstr>
      <vt:lpstr>Home Page</vt:lpstr>
      <vt:lpstr>Farmer Login and Registration Page</vt:lpstr>
      <vt:lpstr>Farmer Home Page</vt:lpstr>
      <vt:lpstr>Wholesaler Login and Registration Page</vt:lpstr>
      <vt:lpstr>Wholesaler Home Page</vt:lpstr>
      <vt:lpstr>Admin Login Page</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E-Farming</dc:title>
  <dc:creator>LENOVO</dc:creator>
  <cp:lastModifiedBy>LENOVO</cp:lastModifiedBy>
  <cp:revision>38</cp:revision>
  <dcterms:created xsi:type="dcterms:W3CDTF">2023-08-17T09:41:08Z</dcterms:created>
  <dcterms:modified xsi:type="dcterms:W3CDTF">2023-09-05T08:35:00Z</dcterms:modified>
</cp:coreProperties>
</file>